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69" d="100"/>
          <a:sy n="69" d="100"/>
        </p:scale>
        <p:origin x="75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ar-KW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E1B183B-EE90-4D2F-87B9-FCDF43941E03}" type="datetimeFigureOut">
              <a:rPr lang="ar-KW" smtClean="0"/>
              <a:t>22/03/1446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AF563E0-F3AC-406B-AD96-107AFEADD170}" type="slidenum">
              <a:rPr lang="ar-KW" smtClean="0"/>
              <a:t>‹#›</a:t>
            </a:fld>
            <a:endParaRPr 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HOW TO SPEAK </a:t>
            </a:r>
            <a:r>
              <a:rPr lang="en-US" sz="4800" dirty="0"/>
              <a:t>ARABIC </a:t>
            </a:r>
            <a:r>
              <a:rPr lang="en-US" sz="6000" dirty="0"/>
              <a:t>OR ENGLISH</a:t>
            </a:r>
            <a:r>
              <a:rPr lang="ar-KW" sz="6000" dirty="0"/>
              <a:t> 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400" dirty="0"/>
              <a:t>WITH PATIENT IN THE HOSPITAL</a:t>
            </a:r>
            <a:endParaRPr lang="ar-KW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512"/>
                    </a14:imgEffect>
                    <a14:imgEffect>
                      <a14:brightnessContrast bright="21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717" y="4847793"/>
            <a:ext cx="1059320" cy="1246908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91" y="-96982"/>
            <a:ext cx="5791199" cy="6538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7452486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" y="708660"/>
            <a:ext cx="10104120" cy="553974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4481" y="5214937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621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89955"/>
          </a:xfrm>
        </p:spPr>
        <p:txBody>
          <a:bodyPr>
            <a:normAutofit/>
          </a:bodyPr>
          <a:lstStyle/>
          <a:p>
            <a:pPr algn="ctr"/>
            <a:r>
              <a:rPr lang="ar-KW" sz="5400" dirty="0"/>
              <a:t/>
            </a:r>
            <a:br>
              <a:rPr lang="ar-KW" sz="5400" dirty="0"/>
            </a:br>
            <a:r>
              <a:rPr lang="en-US" sz="5400" dirty="0"/>
              <a:t>What are the conditions for communication operations.</a:t>
            </a:r>
            <a:r>
              <a:rPr lang="ar-KW" sz="5400" dirty="0"/>
              <a:t/>
            </a:r>
            <a:br>
              <a:rPr lang="ar-KW" sz="5400" dirty="0"/>
            </a:br>
            <a:r>
              <a:rPr lang="ar-KW" sz="5400" dirty="0"/>
              <a:t/>
            </a:r>
            <a:br>
              <a:rPr lang="ar-KW" sz="5400" dirty="0"/>
            </a:br>
            <a:r>
              <a:rPr lang="ar-KW" sz="5400" dirty="0"/>
              <a:t/>
            </a:r>
            <a:br>
              <a:rPr lang="ar-KW" sz="5400" dirty="0"/>
            </a:br>
            <a:r>
              <a:rPr lang="en-US" sz="5400" dirty="0"/>
              <a:t>What are the skills of speech.</a:t>
            </a:r>
            <a:endParaRPr lang="ar-KW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2547" y="791663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5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21792" y="347472"/>
            <a:ext cx="10936224" cy="6144768"/>
          </a:xfrm>
        </p:spPr>
        <p:txBody>
          <a:bodyPr>
            <a:noAutofit/>
          </a:bodyPr>
          <a:lstStyle/>
          <a:p>
            <a:pPr algn="l" rtl="0"/>
            <a:endParaRPr lang="ar-SA" sz="3600" dirty="0"/>
          </a:p>
          <a:p>
            <a:pPr marL="68580" indent="0" algn="l" rtl="0">
              <a:buNone/>
            </a:pPr>
            <a:endParaRPr lang="en-US" sz="3600" dirty="0"/>
          </a:p>
          <a:p>
            <a:pPr algn="l" rtl="0"/>
            <a:r>
              <a:rPr lang="en-US" sz="3600" dirty="0"/>
              <a:t>To establish a good relationship with the PT. from admission time.</a:t>
            </a:r>
          </a:p>
          <a:p>
            <a:pPr algn="l" rtl="0"/>
            <a:r>
              <a:rPr lang="en-US" sz="3600" dirty="0"/>
              <a:t>To have a cheerful face.</a:t>
            </a:r>
          </a:p>
          <a:p>
            <a:pPr algn="l" rtl="0"/>
            <a:r>
              <a:rPr lang="en-US" sz="3600" dirty="0"/>
              <a:t>To be good looking.</a:t>
            </a:r>
          </a:p>
          <a:p>
            <a:pPr algn="l" rtl="0"/>
            <a:r>
              <a:rPr lang="en-US" sz="3600" dirty="0"/>
              <a:t>To have ability to evaluate the PT. language and speech.</a:t>
            </a:r>
          </a:p>
          <a:p>
            <a:pPr marL="0" indent="0" algn="l" rtl="0">
              <a:buNone/>
            </a:pP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834" y="620213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5836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600" dirty="0"/>
              <a:t>To have the ability to distinguish between speech – related diseases.</a:t>
            </a:r>
          </a:p>
          <a:p>
            <a:pPr algn="l" rtl="0"/>
            <a:r>
              <a:rPr lang="en-US" sz="3600" dirty="0"/>
              <a:t>To have the ability to develop the appropriate treatment program for each case</a:t>
            </a:r>
            <a:r>
              <a:rPr lang="en-US" sz="2400" dirty="0"/>
              <a:t>.</a:t>
            </a:r>
            <a:endParaRPr lang="ar-KW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193" y="877388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240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skills :</a:t>
            </a:r>
            <a:endParaRPr lang="ar-KW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3200" dirty="0"/>
              <a:t>Master expression and communication with your eyes and body language.</a:t>
            </a:r>
          </a:p>
          <a:p>
            <a:pPr algn="l" rtl="0"/>
            <a:r>
              <a:rPr lang="en-US" sz="3200" dirty="0"/>
              <a:t>Communicate accurately and clearly.</a:t>
            </a:r>
          </a:p>
          <a:p>
            <a:pPr algn="l" rtl="0"/>
            <a:r>
              <a:rPr lang="en-US" sz="3200" dirty="0"/>
              <a:t>Listen and give the speaker your full attention.</a:t>
            </a:r>
          </a:p>
          <a:p>
            <a:pPr algn="l" rtl="0"/>
            <a:r>
              <a:rPr lang="en-US" sz="3200" dirty="0"/>
              <a:t>Accept difference.</a:t>
            </a:r>
          </a:p>
          <a:p>
            <a:pPr algn="l" rtl="0"/>
            <a:endParaRPr lang="ar-KW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155" y="962077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56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3600" dirty="0"/>
              <a:t>Watch your tone of voice </a:t>
            </a:r>
          </a:p>
          <a:p>
            <a:pPr algn="l" rtl="0"/>
            <a:r>
              <a:rPr lang="en-US" sz="3600" dirty="0"/>
              <a:t>Use the word “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3600" dirty="0"/>
              <a:t> “ .</a:t>
            </a:r>
          </a:p>
          <a:p>
            <a:pPr algn="l" rtl="0"/>
            <a:r>
              <a:rPr lang="en-US" sz="3600" dirty="0"/>
              <a:t>Avoid guessing .</a:t>
            </a:r>
            <a:endParaRPr lang="ar-KW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996" y="891676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574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What are the elements of a communication process:</a:t>
            </a:r>
            <a:endParaRPr lang="ar-KW" sz="4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04293" y="2327238"/>
            <a:ext cx="8946541" cy="4195481"/>
          </a:xfrm>
        </p:spPr>
        <p:txBody>
          <a:bodyPr>
            <a:normAutofit/>
          </a:bodyPr>
          <a:lstStyle/>
          <a:p>
            <a:pPr algn="l" rtl="0"/>
            <a:r>
              <a:rPr lang="en-US" sz="3200" dirty="0"/>
              <a:t>Communication objective</a:t>
            </a:r>
          </a:p>
          <a:p>
            <a:pPr algn="l" rtl="0"/>
            <a:r>
              <a:rPr lang="en-US" sz="3200" dirty="0"/>
              <a:t>Sender</a:t>
            </a:r>
          </a:p>
          <a:p>
            <a:pPr algn="l" rtl="0"/>
            <a:r>
              <a:rPr lang="en-US" sz="3200" dirty="0"/>
              <a:t>Receiver </a:t>
            </a:r>
          </a:p>
          <a:p>
            <a:pPr algn="l" rtl="0"/>
            <a:r>
              <a:rPr lang="en-US" sz="3200" dirty="0"/>
              <a:t>Method ( channel )</a:t>
            </a:r>
          </a:p>
          <a:p>
            <a:pPr algn="l" rtl="0"/>
            <a:r>
              <a:rPr lang="en-US" sz="3200" dirty="0"/>
              <a:t>The massage</a:t>
            </a:r>
          </a:p>
          <a:p>
            <a:pPr algn="l" rtl="0"/>
            <a:r>
              <a:rPr lang="en-US" sz="3200" dirty="0"/>
              <a:t>Communication environment.</a:t>
            </a:r>
            <a:endParaRPr lang="ar-KW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5054" y="896490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1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50302"/>
          </a:xfrm>
        </p:spPr>
        <p:txBody>
          <a:bodyPr/>
          <a:lstStyle/>
          <a:p>
            <a:r>
              <a:rPr lang="en-US" dirty="0"/>
              <a:t>Type of communication:</a:t>
            </a:r>
            <a:endParaRPr lang="ar-KW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" y="1485900"/>
            <a:ext cx="9441180" cy="492252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4047" y="595918"/>
            <a:ext cx="818816" cy="96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05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communication check list:</a:t>
            </a:r>
            <a:endParaRPr lang="ar-KW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/>
              <a:t>The goal is to develop trust.</a:t>
            </a:r>
          </a:p>
          <a:p>
            <a:pPr algn="l" rtl="0"/>
            <a:r>
              <a:rPr lang="en-US" sz="2800" dirty="0"/>
              <a:t>Learn to listen.</a:t>
            </a:r>
          </a:p>
          <a:p>
            <a:pPr algn="l" rtl="0"/>
            <a:r>
              <a:rPr lang="en-US" sz="2800" dirty="0"/>
              <a:t>Seek to understand the patients point .</a:t>
            </a:r>
          </a:p>
          <a:p>
            <a:pPr algn="l" rtl="0"/>
            <a:r>
              <a:rPr lang="en-US" sz="2800" dirty="0"/>
              <a:t>Focus your communication on the goal.</a:t>
            </a:r>
          </a:p>
          <a:p>
            <a:pPr algn="l" rtl="0"/>
            <a:r>
              <a:rPr lang="en-US" sz="2800" dirty="0"/>
              <a:t>Make communication a top priority.</a:t>
            </a:r>
          </a:p>
          <a:p>
            <a:pPr algn="l" rtl="0"/>
            <a:r>
              <a:rPr lang="en-US" sz="2800" dirty="0"/>
              <a:t>Handle conflict immediately</a:t>
            </a:r>
            <a:r>
              <a:rPr lang="en-US" dirty="0"/>
              <a:t>.</a:t>
            </a:r>
            <a:endParaRPr lang="ar-KW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7746" y="763088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355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19" y="457200"/>
            <a:ext cx="7566661" cy="592074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697" y="963113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4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03312" y="640080"/>
            <a:ext cx="8946541" cy="56083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8000" dirty="0"/>
              <a:t>Work shop</a:t>
            </a:r>
          </a:p>
          <a:p>
            <a:pPr marL="0" indent="0" algn="ctr" rtl="0">
              <a:buNone/>
            </a:pPr>
            <a:r>
              <a:rPr lang="en-US" sz="3200" dirty="0"/>
              <a:t>Speak with patient while doing dressing and I.V fluid.</a:t>
            </a:r>
          </a:p>
          <a:p>
            <a:pPr marL="0" indent="0" algn="ctr" rtl="0">
              <a:buNone/>
            </a:pPr>
            <a:endParaRPr lang="en-US" sz="3200" dirty="0"/>
          </a:p>
          <a:p>
            <a:pPr marL="0" indent="0" algn="ctr">
              <a:buNone/>
            </a:pPr>
            <a:endParaRPr lang="ar-KW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ar-KW" sz="6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846" y="748800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6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13232" y="365760"/>
            <a:ext cx="10844784" cy="6163056"/>
          </a:xfrm>
        </p:spPr>
        <p:txBody>
          <a:bodyPr>
            <a:normAutofit fontScale="77500" lnSpcReduction="20000"/>
          </a:bodyPr>
          <a:lstStyle/>
          <a:p>
            <a:pPr marL="0" indent="0" algn="ctr" rtl="0">
              <a:buNone/>
            </a:pPr>
            <a:endParaRPr lang="ar-SA" sz="5400" dirty="0"/>
          </a:p>
          <a:p>
            <a:pPr marL="0" indent="0" algn="ctr" rtl="0">
              <a:buNone/>
            </a:pPr>
            <a:r>
              <a:rPr lang="en-US" sz="5400" dirty="0"/>
              <a:t>Doing grouping</a:t>
            </a:r>
          </a:p>
          <a:p>
            <a:pPr marL="0" indent="0" algn="ctr" rtl="0">
              <a:buNone/>
            </a:pPr>
            <a:endParaRPr lang="en-US" sz="3100" dirty="0"/>
          </a:p>
          <a:p>
            <a:pPr marL="514350" indent="-514350" algn="l" rtl="0">
              <a:buAutoNum type="arabicPeriod"/>
            </a:pPr>
            <a:r>
              <a:rPr lang="en-US" sz="3600" dirty="0"/>
              <a:t>Two person will deal together to communicate in both language.</a:t>
            </a:r>
          </a:p>
          <a:p>
            <a:pPr marL="514350" indent="-514350" algn="l" rtl="0">
              <a:buAutoNum type="arabicPeriod"/>
            </a:pPr>
            <a:r>
              <a:rPr lang="en-US" sz="3600" dirty="0"/>
              <a:t>Take easy sample to deal with it.</a:t>
            </a:r>
          </a:p>
          <a:p>
            <a:pPr marL="514350" indent="-514350" algn="l" rtl="0">
              <a:buAutoNum type="arabicPeriod"/>
            </a:pPr>
            <a:r>
              <a:rPr lang="en-US" sz="3600" dirty="0"/>
              <a:t>Practice at least 10 conversation.</a:t>
            </a:r>
          </a:p>
          <a:p>
            <a:pPr marL="514350" indent="-514350" algn="l" rtl="0">
              <a:buAutoNum type="arabicPeriod"/>
            </a:pPr>
            <a:r>
              <a:rPr lang="en-US" sz="3600" dirty="0"/>
              <a:t>To give home work  doing as group.</a:t>
            </a:r>
          </a:p>
          <a:p>
            <a:pPr marL="514350" indent="-514350" algn="l" rtl="0">
              <a:buAutoNum type="arabicPeriod"/>
            </a:pPr>
            <a:r>
              <a:rPr lang="en-US" sz="3600" dirty="0"/>
              <a:t>First will read the words in English then will hear the voice in Arabic.</a:t>
            </a:r>
          </a:p>
          <a:p>
            <a:pPr marL="514350" indent="-514350" algn="l" rtl="0">
              <a:buAutoNum type="arabicPeriod"/>
            </a:pPr>
            <a:r>
              <a:rPr lang="en-US" sz="3600" dirty="0"/>
              <a:t>Will give example from both procedures </a:t>
            </a:r>
          </a:p>
          <a:p>
            <a:pPr marL="0" indent="0" algn="l" rtl="0">
              <a:buNone/>
            </a:pPr>
            <a:r>
              <a:rPr lang="en-US" sz="3600" dirty="0"/>
              <a:t>       ( dressing , I.V. fluid).</a:t>
            </a:r>
          </a:p>
          <a:p>
            <a:pPr marL="0" indent="0" algn="ctr" rtl="0">
              <a:buNone/>
            </a:pPr>
            <a:r>
              <a:rPr lang="en-US" sz="5400" dirty="0"/>
              <a:t> </a:t>
            </a:r>
          </a:p>
          <a:p>
            <a:pPr marL="0" indent="0" algn="ctr" rtl="0">
              <a:buNone/>
            </a:pPr>
            <a:endParaRPr lang="ar-KW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559" y="634500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9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1320" y="676656"/>
            <a:ext cx="9366325" cy="877824"/>
          </a:xfrm>
        </p:spPr>
        <p:txBody>
          <a:bodyPr/>
          <a:lstStyle/>
          <a:p>
            <a:pPr algn="ctr"/>
            <a:r>
              <a:rPr lang="en-US" dirty="0"/>
              <a:t>Preparation</a:t>
            </a:r>
            <a:endParaRPr lang="ar-KW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03312" y="1510146"/>
            <a:ext cx="8946541" cy="4738254"/>
          </a:xfrm>
        </p:spPr>
        <p:txBody>
          <a:bodyPr>
            <a:normAutofit fontScale="92500" lnSpcReduction="20000"/>
          </a:bodyPr>
          <a:lstStyle/>
          <a:p>
            <a:pPr algn="ctr" rtl="0"/>
            <a:endParaRPr lang="en-US" sz="2800" dirty="0"/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/>
              <a:t>Check the doctor order.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/>
              <a:t>9 steps of PT. Identification.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/>
              <a:t>Inform patient a bout the procedure.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/>
              <a:t>Hand wash hygiene.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/>
              <a:t>Prepare the trolley with  items of ( dressing or I.V fluid ) , medication , medication sheet , anti septic fluid.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/>
              <a:t>Provide patient safety.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/>
              <a:t>Provide patient privacy.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/>
              <a:t>Keep patient in comfortable position.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/>
              <a:t>Do the procedure with sterile technique.</a:t>
            </a:r>
            <a:endParaRPr lang="ar-KW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5054" y="676656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 : I.V FLUID </a:t>
            </a:r>
            <a:endParaRPr lang="ar-KW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4000" dirty="0"/>
              <a:t>Good morning , I am going to fix  I.V cannula to start your antibiotic.</a:t>
            </a:r>
          </a:p>
          <a:p>
            <a:pPr marL="0" indent="0" algn="ctr">
              <a:buNone/>
            </a:pPr>
            <a:endParaRPr lang="ar-SA" sz="4000" dirty="0"/>
          </a:p>
          <a:p>
            <a:pPr marL="0" indent="0" algn="ctr">
              <a:buNone/>
            </a:pPr>
            <a:r>
              <a:rPr lang="ar-SA" sz="4000" dirty="0"/>
              <a:t>صباح الخير ، راح نركب القسطرة الوريدية </a:t>
            </a:r>
          </a:p>
          <a:p>
            <a:pPr marL="0" indent="0" algn="ctr">
              <a:buNone/>
            </a:pPr>
            <a:r>
              <a:rPr lang="ar-SA" sz="4000" dirty="0"/>
              <a:t>علشان نبدا المضاد الحيوي.</a:t>
            </a:r>
            <a:r>
              <a:rPr lang="en-US" sz="4000" dirty="0"/>
              <a:t> </a:t>
            </a:r>
            <a:endParaRPr lang="ar-KW" sz="4000" dirty="0"/>
          </a:p>
        </p:txBody>
      </p:sp>
      <p:pic>
        <p:nvPicPr>
          <p:cNvPr id="4" name="WhatsApp Audio 2023-12-04 at 10.29.52 AM">
            <a:hlinkClick r:id="" action="ppaction://media"/>
            <a:extLst>
              <a:ext uri="{FF2B5EF4-FFF2-40B4-BE49-F238E27FC236}">
                <a16:creationId xmlns:a16="http://schemas.microsoft.com/office/drawing/2014/main" id="{41922DAE-610C-AA2E-51B9-0A0BB5EFF5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8259" y="962077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12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79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ar-KW" sz="4400" dirty="0"/>
          </a:p>
          <a:p>
            <a:pPr marL="0" indent="0" algn="ctr">
              <a:buNone/>
            </a:pPr>
            <a:r>
              <a:rPr lang="en-US" sz="4400" dirty="0"/>
              <a:t>I'm going to check your hand which one the best vein</a:t>
            </a:r>
            <a:endParaRPr lang="ar-SA" sz="4400" dirty="0"/>
          </a:p>
          <a:p>
            <a:pPr marL="0" indent="0" algn="ctr">
              <a:buNone/>
            </a:pPr>
            <a:r>
              <a:rPr lang="ar-SA" sz="4400" dirty="0"/>
              <a:t> </a:t>
            </a:r>
          </a:p>
          <a:p>
            <a:pPr marL="0" indent="0" algn="ctr">
              <a:buNone/>
            </a:pPr>
            <a:r>
              <a:rPr lang="ar-SA" sz="4400" dirty="0"/>
              <a:t>راح نشيك علي اليد ايهم افضل وريد</a:t>
            </a:r>
          </a:p>
          <a:p>
            <a:pPr marL="0" indent="0" algn="ctr">
              <a:buNone/>
            </a:pPr>
            <a:r>
              <a:rPr lang="en-US" sz="4400" dirty="0"/>
              <a:t> </a:t>
            </a:r>
            <a:endParaRPr lang="ar-KW" sz="4400" dirty="0"/>
          </a:p>
        </p:txBody>
      </p:sp>
      <p:pic>
        <p:nvPicPr>
          <p:cNvPr id="2" name="1v">
            <a:hlinkClick r:id="" action="ppaction://media"/>
            <a:extLst>
              <a:ext uri="{FF2B5EF4-FFF2-40B4-BE49-F238E27FC236}">
                <a16:creationId xmlns:a16="http://schemas.microsoft.com/office/drawing/2014/main" id="{CDA359EF-3521-5C28-A6A7-2E6A23A202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834" y="891675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704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391323" y="987552"/>
            <a:ext cx="9036423" cy="4845077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endParaRPr lang="en-US" sz="4800" dirty="0"/>
          </a:p>
          <a:p>
            <a:pPr marL="0" indent="0" algn="ctr" rtl="0">
              <a:buNone/>
            </a:pPr>
            <a:r>
              <a:rPr lang="en-US" sz="4800" dirty="0"/>
              <a:t>I'm going to apply tourniquet</a:t>
            </a:r>
            <a:endParaRPr lang="ar-SA" sz="4800" dirty="0"/>
          </a:p>
          <a:p>
            <a:pPr marL="0" indent="0" algn="ctr" rtl="0">
              <a:buNone/>
            </a:pPr>
            <a:endParaRPr lang="ar-SA" sz="4800" dirty="0"/>
          </a:p>
          <a:p>
            <a:pPr marL="0" indent="0" algn="ctr" rtl="0">
              <a:buNone/>
            </a:pPr>
            <a:r>
              <a:rPr lang="ar-SA" sz="4800" dirty="0"/>
              <a:t>سوف نضع الرباط الضاغط</a:t>
            </a:r>
          </a:p>
          <a:p>
            <a:pPr marL="0" indent="0" algn="ctr" rtl="0">
              <a:buNone/>
            </a:pPr>
            <a:endParaRPr lang="ar-SA" sz="4800" dirty="0"/>
          </a:p>
          <a:p>
            <a:pPr marL="0" indent="0" algn="ctr" rtl="0">
              <a:buNone/>
            </a:pPr>
            <a:endParaRPr lang="ar-SA" sz="4800" dirty="0"/>
          </a:p>
          <a:p>
            <a:pPr marL="0" indent="0" algn="ctr" rtl="0">
              <a:buNone/>
            </a:pPr>
            <a:endParaRPr lang="ar-SA" sz="4800" dirty="0"/>
          </a:p>
          <a:p>
            <a:pPr marL="0" indent="0" algn="ctr" rtl="0">
              <a:buNone/>
            </a:pPr>
            <a:endParaRPr lang="ar-SA" sz="4800" dirty="0"/>
          </a:p>
          <a:p>
            <a:pPr marL="0" indent="0" algn="ctr" rtl="0">
              <a:buNone/>
            </a:pPr>
            <a:endParaRPr lang="ar-KW" sz="4800" dirty="0"/>
          </a:p>
        </p:txBody>
      </p:sp>
      <p:pic>
        <p:nvPicPr>
          <p:cNvPr id="2" name="2v">
            <a:hlinkClick r:id="" action="ppaction://media"/>
            <a:extLst>
              <a:ext uri="{FF2B5EF4-FFF2-40B4-BE49-F238E27FC236}">
                <a16:creationId xmlns:a16="http://schemas.microsoft.com/office/drawing/2014/main" id="{068864E1-92B3-687E-C5B8-5A3E0A2B47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9684" y="820238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375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391323" y="1426464"/>
            <a:ext cx="9036423" cy="44061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4800" dirty="0"/>
              <a:t>I will clean with alcohol swab</a:t>
            </a:r>
            <a:endParaRPr lang="ar-SA" sz="4800" dirty="0"/>
          </a:p>
          <a:p>
            <a:pPr marL="0" indent="0" algn="ctr">
              <a:buNone/>
            </a:pPr>
            <a:endParaRPr lang="ar-SA" sz="4800" dirty="0"/>
          </a:p>
          <a:p>
            <a:pPr marL="0" indent="0" algn="ctr">
              <a:buNone/>
            </a:pPr>
            <a:r>
              <a:rPr lang="ar-SA" sz="4800" dirty="0"/>
              <a:t> سوف انظف المنطقة بالمعقم</a:t>
            </a:r>
          </a:p>
          <a:p>
            <a:pPr marL="0" indent="0" algn="ctr">
              <a:buNone/>
            </a:pPr>
            <a:endParaRPr lang="ar-SA" sz="4800" dirty="0"/>
          </a:p>
          <a:p>
            <a:pPr marL="0" indent="0" algn="ctr">
              <a:buNone/>
            </a:pPr>
            <a:endParaRPr lang="ar-SA" sz="4800" dirty="0"/>
          </a:p>
          <a:p>
            <a:pPr marL="0" indent="0" algn="ctr">
              <a:buNone/>
            </a:pPr>
            <a:endParaRPr lang="ar-KW" sz="4800" dirty="0"/>
          </a:p>
        </p:txBody>
      </p:sp>
      <p:pic>
        <p:nvPicPr>
          <p:cNvPr id="2" name="3v">
            <a:hlinkClick r:id="" action="ppaction://media"/>
            <a:extLst>
              <a:ext uri="{FF2B5EF4-FFF2-40B4-BE49-F238E27FC236}">
                <a16:creationId xmlns:a16="http://schemas.microsoft.com/office/drawing/2014/main" id="{DBE3F129-C5C8-AF14-D068-B16FC68514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2547" y="789377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901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1" y="676656"/>
            <a:ext cx="10021824" cy="55595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endParaRPr lang="ar-KW" sz="4400" dirty="0"/>
          </a:p>
          <a:p>
            <a:pPr marL="0" indent="0" algn="ctr">
              <a:buNone/>
            </a:pPr>
            <a:r>
              <a:rPr lang="en-US" sz="4400" dirty="0"/>
              <a:t>I will insert the cannula in to the vein</a:t>
            </a:r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r>
              <a:rPr lang="ar-SA" sz="4400" dirty="0"/>
              <a:t>سوف ادخل القسطرة في الوريد</a:t>
            </a:r>
          </a:p>
          <a:p>
            <a:pPr marL="0" indent="0" algn="ctr">
              <a:buNone/>
            </a:pPr>
            <a:endParaRPr lang="ar-SA" sz="4400" dirty="0"/>
          </a:p>
        </p:txBody>
      </p:sp>
      <p:pic>
        <p:nvPicPr>
          <p:cNvPr id="2" name="4v">
            <a:hlinkClick r:id="" action="ppaction://media"/>
            <a:extLst>
              <a:ext uri="{FF2B5EF4-FFF2-40B4-BE49-F238E27FC236}">
                <a16:creationId xmlns:a16="http://schemas.microsoft.com/office/drawing/2014/main" id="{9A35E2B5-5673-2A9A-23A1-16DCC9115C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3972" y="834525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2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1" y="932688"/>
            <a:ext cx="10661904" cy="48999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I will fix the plaster with date </a:t>
            </a:r>
            <a:endParaRPr lang="ar-SA" sz="4400" dirty="0"/>
          </a:p>
          <a:p>
            <a:pPr marL="0" indent="0" algn="ctr">
              <a:buNone/>
            </a:pPr>
            <a:r>
              <a:rPr lang="en-US" sz="4400" dirty="0"/>
              <a:t>And time </a:t>
            </a:r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r>
              <a:rPr lang="en-US" sz="4400" dirty="0"/>
              <a:t> </a:t>
            </a:r>
            <a:r>
              <a:rPr lang="ar-SA" sz="4400" dirty="0"/>
              <a:t>سوف اضع اللاصق  مع التاريخ والوقت</a:t>
            </a:r>
          </a:p>
          <a:p>
            <a:pPr marL="0" indent="0" algn="ctr">
              <a:buNone/>
            </a:pPr>
            <a:endParaRPr lang="en-US" sz="4400" dirty="0"/>
          </a:p>
        </p:txBody>
      </p:sp>
      <p:pic>
        <p:nvPicPr>
          <p:cNvPr id="2" name="5v">
            <a:hlinkClick r:id="" action="ppaction://media"/>
            <a:extLst>
              <a:ext uri="{FF2B5EF4-FFF2-40B4-BE49-F238E27FC236}">
                <a16:creationId xmlns:a16="http://schemas.microsoft.com/office/drawing/2014/main" id="{20FD75C4-82D1-0025-96E0-5198383F62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2546" y="805951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48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1320" y="640080"/>
            <a:ext cx="9366325" cy="804672"/>
          </a:xfrm>
        </p:spPr>
        <p:txBody>
          <a:bodyPr/>
          <a:lstStyle/>
          <a:p>
            <a:pPr algn="ctr"/>
            <a:r>
              <a:rPr lang="en-US" dirty="0"/>
              <a:t>EXAMPLE : Dressing</a:t>
            </a:r>
            <a:endParaRPr lang="ar-KW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76657" y="1572768"/>
            <a:ext cx="10789920" cy="479145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Good morning: I will do dressing </a:t>
            </a:r>
            <a:endParaRPr lang="ar-SA" sz="4400" dirty="0"/>
          </a:p>
          <a:p>
            <a:pPr marL="0" indent="0" algn="ctr">
              <a:buNone/>
            </a:pPr>
            <a:r>
              <a:rPr lang="en-US" sz="4400" dirty="0"/>
              <a:t>for your wound</a:t>
            </a:r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r>
              <a:rPr lang="ar-SA" sz="4400" dirty="0"/>
              <a:t>صباح الخير سوف اعمل غيار علي الجرح</a:t>
            </a:r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dirty="0"/>
              <a:t> </a:t>
            </a:r>
            <a:endParaRPr lang="ar-KW" dirty="0"/>
          </a:p>
          <a:p>
            <a:pPr marL="0" indent="0" algn="ctr">
              <a:buNone/>
            </a:pPr>
            <a:endParaRPr lang="ar-KW" dirty="0"/>
          </a:p>
        </p:txBody>
      </p:sp>
      <p:pic>
        <p:nvPicPr>
          <p:cNvPr id="4" name="6v">
            <a:hlinkClick r:id="" action="ppaction://media"/>
            <a:extLst>
              <a:ext uri="{FF2B5EF4-FFF2-40B4-BE49-F238E27FC236}">
                <a16:creationId xmlns:a16="http://schemas.microsoft.com/office/drawing/2014/main" id="{DF025AB1-0FB2-38C8-5F6C-A3BD185C22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6822" y="871673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1227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50977" y="676656"/>
            <a:ext cx="10021824" cy="5468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I will remove the old dressing </a:t>
            </a:r>
          </a:p>
          <a:p>
            <a:pPr marL="0" indent="0" algn="ctr">
              <a:buNone/>
            </a:pPr>
            <a:r>
              <a:rPr lang="en-US" sz="4400" dirty="0"/>
              <a:t> gently </a:t>
            </a:r>
          </a:p>
          <a:p>
            <a:pPr marL="0" indent="0" algn="ctr">
              <a:buNone/>
            </a:pPr>
            <a:r>
              <a:rPr lang="en-US" sz="4400" dirty="0"/>
              <a:t> </a:t>
            </a:r>
            <a:endParaRPr lang="ar-SA" sz="4400" dirty="0"/>
          </a:p>
          <a:p>
            <a:pPr marL="0" indent="0" algn="ctr">
              <a:buNone/>
            </a:pPr>
            <a:r>
              <a:rPr lang="en-US" sz="4400" dirty="0"/>
              <a:t> </a:t>
            </a:r>
            <a:r>
              <a:rPr lang="ar-SA" sz="4400" dirty="0"/>
              <a:t>سوف ازيل الغيار القديم برفق</a:t>
            </a:r>
            <a:endParaRPr lang="en-US" sz="4400" dirty="0"/>
          </a:p>
          <a:p>
            <a:pPr marL="0" indent="0" algn="ctr">
              <a:buNone/>
            </a:pPr>
            <a:endParaRPr lang="ar-KW" sz="4400" dirty="0"/>
          </a:p>
        </p:txBody>
      </p:sp>
      <p:pic>
        <p:nvPicPr>
          <p:cNvPr id="2" name="7v">
            <a:hlinkClick r:id="" action="ppaction://media"/>
            <a:extLst>
              <a:ext uri="{FF2B5EF4-FFF2-40B4-BE49-F238E27FC236}">
                <a16:creationId xmlns:a16="http://schemas.microsoft.com/office/drawing/2014/main" id="{D2685689-D634-A8C3-E277-547B9CC27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984" y="791663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0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59537" y="804672"/>
            <a:ext cx="10351008" cy="5394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I will clean the wound from inside to outside</a:t>
            </a:r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r>
              <a:rPr lang="en-US" sz="4400" dirty="0"/>
              <a:t> </a:t>
            </a:r>
            <a:r>
              <a:rPr lang="ar-SA" sz="4400" dirty="0"/>
              <a:t>سوف انظف الجرح من الداخل الي الخارج</a:t>
            </a:r>
          </a:p>
          <a:p>
            <a:pPr marL="0" indent="0" algn="ctr">
              <a:buNone/>
            </a:pPr>
            <a:endParaRPr lang="ar-KW" sz="4400" dirty="0"/>
          </a:p>
        </p:txBody>
      </p:sp>
      <p:pic>
        <p:nvPicPr>
          <p:cNvPr id="2" name="8v">
            <a:hlinkClick r:id="" action="ppaction://media"/>
            <a:extLst>
              <a:ext uri="{FF2B5EF4-FFF2-40B4-BE49-F238E27FC236}">
                <a16:creationId xmlns:a16="http://schemas.microsoft.com/office/drawing/2014/main" id="{F9EB338F-C1F0-6B5F-0DF3-17FDCFC181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8246" y="577351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94945" y="694944"/>
            <a:ext cx="10625328" cy="5742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I will dry the wound</a:t>
            </a:r>
            <a:endParaRPr lang="ar-SA" sz="4400" dirty="0"/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r>
              <a:rPr lang="ar-SA" sz="4400" dirty="0"/>
              <a:t>سوف انشف الجرح</a:t>
            </a:r>
          </a:p>
          <a:p>
            <a:pPr marL="0" indent="0" algn="ctr">
              <a:buNone/>
            </a:pPr>
            <a:endParaRPr lang="ar-KW" sz="4400" dirty="0"/>
          </a:p>
        </p:txBody>
      </p:sp>
      <p:pic>
        <p:nvPicPr>
          <p:cNvPr id="2" name="9v">
            <a:hlinkClick r:id="" action="ppaction://media"/>
            <a:extLst>
              <a:ext uri="{FF2B5EF4-FFF2-40B4-BE49-F238E27FC236}">
                <a16:creationId xmlns:a16="http://schemas.microsoft.com/office/drawing/2014/main" id="{CBE757DF-FE3F-1E7C-B3D0-3ABA0EFC17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1122" y="694944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31521" y="768096"/>
            <a:ext cx="10442448" cy="5577840"/>
          </a:xfrm>
        </p:spPr>
        <p:txBody>
          <a:bodyPr>
            <a:normAutofit/>
          </a:bodyPr>
          <a:lstStyle/>
          <a:p>
            <a:pPr algn="ctr"/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I will apply medicine gently</a:t>
            </a:r>
            <a:endParaRPr lang="ar-SA" sz="4400" dirty="0"/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r>
              <a:rPr lang="ar-SA" sz="4400" dirty="0"/>
              <a:t>سوف اضع العلاج برفق</a:t>
            </a:r>
          </a:p>
          <a:p>
            <a:pPr marL="0" indent="0" algn="ctr">
              <a:buNone/>
            </a:pPr>
            <a:endParaRPr lang="ar-KW" sz="4400" dirty="0"/>
          </a:p>
        </p:txBody>
      </p:sp>
      <p:pic>
        <p:nvPicPr>
          <p:cNvPr id="2" name="10v">
            <a:hlinkClick r:id="" action="ppaction://media"/>
            <a:extLst>
              <a:ext uri="{FF2B5EF4-FFF2-40B4-BE49-F238E27FC236}">
                <a16:creationId xmlns:a16="http://schemas.microsoft.com/office/drawing/2014/main" id="{4679D484-D12B-5F88-66D6-CF1904CEEF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8787" y="768096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3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391323" y="713232"/>
            <a:ext cx="9036423" cy="51193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I will cover the wound with dry </a:t>
            </a:r>
            <a:endParaRPr lang="ar-SA" sz="4400" dirty="0"/>
          </a:p>
          <a:p>
            <a:pPr marL="0" indent="0" algn="ctr">
              <a:buNone/>
            </a:pPr>
            <a:r>
              <a:rPr lang="en-US" sz="4400" dirty="0"/>
              <a:t>Gauze</a:t>
            </a:r>
          </a:p>
          <a:p>
            <a:pPr marL="0" indent="0" algn="ctr">
              <a:buNone/>
            </a:pPr>
            <a:r>
              <a:rPr lang="en-US" sz="4400" dirty="0"/>
              <a:t> </a:t>
            </a:r>
          </a:p>
          <a:p>
            <a:pPr marL="0" indent="0" algn="ctr">
              <a:buNone/>
            </a:pPr>
            <a:r>
              <a:rPr lang="ar-SA" sz="4400" dirty="0"/>
              <a:t>سوف اغطي الجرح بالشاش</a:t>
            </a:r>
          </a:p>
          <a:p>
            <a:pPr marL="0" indent="0" algn="ctr">
              <a:buNone/>
            </a:pPr>
            <a:r>
              <a:rPr lang="en-US" sz="4400" dirty="0"/>
              <a:t> </a:t>
            </a:r>
            <a:endParaRPr lang="ar-KW" sz="4400" dirty="0"/>
          </a:p>
        </p:txBody>
      </p:sp>
      <p:pic>
        <p:nvPicPr>
          <p:cNvPr id="2" name="11v">
            <a:hlinkClick r:id="" action="ppaction://media"/>
            <a:extLst>
              <a:ext uri="{FF2B5EF4-FFF2-40B4-BE49-F238E27FC236}">
                <a16:creationId xmlns:a16="http://schemas.microsoft.com/office/drawing/2014/main" id="{39913978-526C-691E-B928-19B65DB2CA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984" y="713232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94945" y="731520"/>
            <a:ext cx="10826496" cy="5724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I will secure the dressing with plaster</a:t>
            </a:r>
            <a:endParaRPr lang="ar-SA" sz="4400" dirty="0"/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r>
              <a:rPr lang="ar-SA" sz="4400" dirty="0"/>
              <a:t> سوف اثبت الغيار بالبلاستر</a:t>
            </a:r>
          </a:p>
          <a:p>
            <a:pPr marL="0" indent="0" algn="ctr">
              <a:buNone/>
            </a:pPr>
            <a:r>
              <a:rPr lang="en-US" sz="4400" dirty="0"/>
              <a:t> </a:t>
            </a:r>
            <a:endParaRPr lang="ar-KW" sz="4400" dirty="0"/>
          </a:p>
        </p:txBody>
      </p:sp>
      <p:pic>
        <p:nvPicPr>
          <p:cNvPr id="2" name="12v">
            <a:hlinkClick r:id="" action="ppaction://media"/>
            <a:extLst>
              <a:ext uri="{FF2B5EF4-FFF2-40B4-BE49-F238E27FC236}">
                <a16:creationId xmlns:a16="http://schemas.microsoft.com/office/drawing/2014/main" id="{F0CF40F2-272D-1170-5527-54EC081699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834" y="731520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5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1320" y="713232"/>
            <a:ext cx="9366325" cy="896112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Some word need to use:</a:t>
            </a:r>
            <a:endParaRPr lang="ar-KW" b="1" dirty="0">
              <a:solidFill>
                <a:srgbClr val="00B0F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41249" y="1572768"/>
            <a:ext cx="10351008" cy="42598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800" dirty="0"/>
              <a:t>Open your hand</a:t>
            </a:r>
            <a:endParaRPr lang="ar-SA" sz="4800" dirty="0"/>
          </a:p>
          <a:p>
            <a:pPr marL="0" indent="0" algn="ctr">
              <a:buNone/>
            </a:pPr>
            <a:endParaRPr lang="ar-SA" dirty="0"/>
          </a:p>
          <a:p>
            <a:pPr marL="0" indent="0" algn="ctr">
              <a:buNone/>
            </a:pPr>
            <a:r>
              <a:rPr lang="ar-SA" sz="4800" dirty="0"/>
              <a:t>افتحي ايدج</a:t>
            </a:r>
            <a:endParaRPr lang="en-US" sz="4800" dirty="0"/>
          </a:p>
          <a:p>
            <a:pPr marL="0" indent="0" algn="ctr">
              <a:buNone/>
            </a:pPr>
            <a:endParaRPr lang="ar-KW" sz="4800" dirty="0"/>
          </a:p>
        </p:txBody>
      </p:sp>
      <p:pic>
        <p:nvPicPr>
          <p:cNvPr id="4" name="19v">
            <a:hlinkClick r:id="" action="ppaction://media"/>
            <a:extLst>
              <a:ext uri="{FF2B5EF4-FFF2-40B4-BE49-F238E27FC236}">
                <a16:creationId xmlns:a16="http://schemas.microsoft.com/office/drawing/2014/main" id="{61F929E9-A15D-CD2B-F60B-32CC0BC2FE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7075" y="713232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6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59536" y="786384"/>
            <a:ext cx="10460735" cy="5504688"/>
          </a:xfrm>
        </p:spPr>
        <p:txBody>
          <a:bodyPr>
            <a:normAutofit/>
          </a:bodyPr>
          <a:lstStyle/>
          <a:p>
            <a:pPr algn="ctr"/>
            <a:endParaRPr lang="ar-SA" sz="4400" dirty="0"/>
          </a:p>
          <a:p>
            <a:pPr marL="6858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Close your hand</a:t>
            </a:r>
            <a:endParaRPr lang="ar-SA" sz="4400" dirty="0"/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r>
              <a:rPr lang="ar-SA" sz="4400" dirty="0"/>
              <a:t>سكري ايدج</a:t>
            </a:r>
          </a:p>
          <a:p>
            <a:pPr marL="0" indent="0" algn="ctr">
              <a:buNone/>
            </a:pPr>
            <a:endParaRPr lang="ar-KW" sz="4400" dirty="0"/>
          </a:p>
        </p:txBody>
      </p:sp>
      <p:pic>
        <p:nvPicPr>
          <p:cNvPr id="2" name="13v">
            <a:hlinkClick r:id="" action="ppaction://media"/>
            <a:extLst>
              <a:ext uri="{FF2B5EF4-FFF2-40B4-BE49-F238E27FC236}">
                <a16:creationId xmlns:a16="http://schemas.microsoft.com/office/drawing/2014/main" id="{81121A34-5903-3DA8-B1E4-A481721A4E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5384" y="786384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59803" y="877824"/>
            <a:ext cx="10788485" cy="55229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5400" dirty="0"/>
              <a:t>Take deep breath</a:t>
            </a:r>
            <a:endParaRPr lang="ar-SA" sz="5400" dirty="0"/>
          </a:p>
          <a:p>
            <a:pPr marL="0" indent="0" algn="ctr">
              <a:buNone/>
            </a:pPr>
            <a:endParaRPr lang="ar-SA" sz="1600" dirty="0"/>
          </a:p>
          <a:p>
            <a:pPr marL="0" indent="0" algn="ctr">
              <a:buNone/>
            </a:pPr>
            <a:r>
              <a:rPr lang="ar-SA" sz="5400" dirty="0"/>
              <a:t>خدي نفس عميق</a:t>
            </a:r>
          </a:p>
          <a:p>
            <a:pPr marL="0" indent="0" algn="ctr">
              <a:buNone/>
            </a:pPr>
            <a:endParaRPr lang="ar-KW" sz="4400" dirty="0"/>
          </a:p>
        </p:txBody>
      </p:sp>
      <p:pic>
        <p:nvPicPr>
          <p:cNvPr id="2" name="14v">
            <a:hlinkClick r:id="" action="ppaction://media"/>
            <a:extLst>
              <a:ext uri="{FF2B5EF4-FFF2-40B4-BE49-F238E27FC236}">
                <a16:creationId xmlns:a16="http://schemas.microsoft.com/office/drawing/2014/main" id="{DB7274A4-C092-2FE1-8A3B-A7FA7E076A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984" y="777375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8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391323" y="786384"/>
            <a:ext cx="9036423" cy="50462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ar-SA" sz="4400" dirty="0"/>
          </a:p>
          <a:p>
            <a:pPr marL="0" indent="0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5400" dirty="0"/>
              <a:t>There is pain</a:t>
            </a:r>
            <a:endParaRPr lang="ar-SA" sz="5400" dirty="0"/>
          </a:p>
          <a:p>
            <a:pPr marL="0" indent="0" algn="ctr">
              <a:buNone/>
            </a:pPr>
            <a:endParaRPr lang="ar-SA" sz="1200" dirty="0"/>
          </a:p>
          <a:p>
            <a:pPr marL="0" indent="0" algn="ctr">
              <a:buNone/>
            </a:pPr>
            <a:r>
              <a:rPr lang="ar-SA" sz="5400" dirty="0"/>
              <a:t>هل يوجد عوار </a:t>
            </a:r>
            <a:endParaRPr lang="en-US" sz="5400" dirty="0"/>
          </a:p>
          <a:p>
            <a:pPr marL="0" indent="0" algn="ctr">
              <a:buNone/>
            </a:pPr>
            <a:endParaRPr lang="ar-KW" sz="5400" dirty="0"/>
          </a:p>
        </p:txBody>
      </p:sp>
      <p:pic>
        <p:nvPicPr>
          <p:cNvPr id="2" name="15v">
            <a:hlinkClick r:id="" action="ppaction://media"/>
            <a:extLst>
              <a:ext uri="{FF2B5EF4-FFF2-40B4-BE49-F238E27FC236}">
                <a16:creationId xmlns:a16="http://schemas.microsoft.com/office/drawing/2014/main" id="{92FC151D-C83C-5FF4-33EE-F248A48941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2571" y="786384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0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68097" y="1060704"/>
            <a:ext cx="10661904" cy="5193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800" dirty="0"/>
              <a:t>Take your medicine</a:t>
            </a:r>
            <a:endParaRPr lang="ar-SA" sz="4800" dirty="0"/>
          </a:p>
          <a:p>
            <a:pPr marL="0" indent="0" algn="ctr">
              <a:buNone/>
            </a:pPr>
            <a:r>
              <a:rPr lang="ar-SA" sz="4400" dirty="0"/>
              <a:t> </a:t>
            </a:r>
          </a:p>
          <a:p>
            <a:pPr marL="0" indent="0" algn="ctr">
              <a:buNone/>
            </a:pPr>
            <a:r>
              <a:rPr lang="ar-SA" sz="5400" dirty="0"/>
              <a:t>خدي العلاج</a:t>
            </a:r>
          </a:p>
          <a:p>
            <a:pPr marL="0" indent="0" algn="ctr">
              <a:buNone/>
            </a:pPr>
            <a:endParaRPr lang="ar-KW" sz="4400" dirty="0"/>
          </a:p>
        </p:txBody>
      </p:sp>
      <p:pic>
        <p:nvPicPr>
          <p:cNvPr id="2" name="16v">
            <a:hlinkClick r:id="" action="ppaction://media"/>
            <a:extLst>
              <a:ext uri="{FF2B5EF4-FFF2-40B4-BE49-F238E27FC236}">
                <a16:creationId xmlns:a16="http://schemas.microsoft.com/office/drawing/2014/main" id="{4A6EA193-3B46-C6F4-325A-FFE6A68AB4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9709" y="763088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12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2417" y="694944"/>
            <a:ext cx="9948672" cy="51376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5400" dirty="0"/>
              <a:t>There is injection ( …..)</a:t>
            </a:r>
            <a:endParaRPr lang="ar-SA" sz="5400" dirty="0"/>
          </a:p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r>
              <a:rPr lang="ar-SA" sz="6000" dirty="0"/>
              <a:t> في ابرة</a:t>
            </a:r>
            <a:endParaRPr lang="en-US" sz="6000" dirty="0"/>
          </a:p>
          <a:p>
            <a:pPr marL="0" indent="0" algn="ctr">
              <a:buNone/>
            </a:pPr>
            <a:endParaRPr lang="ar-KW" sz="6000" dirty="0"/>
          </a:p>
        </p:txBody>
      </p:sp>
      <p:pic>
        <p:nvPicPr>
          <p:cNvPr id="2" name="17v">
            <a:hlinkClick r:id="" action="ppaction://media"/>
            <a:extLst>
              <a:ext uri="{FF2B5EF4-FFF2-40B4-BE49-F238E27FC236}">
                <a16:creationId xmlns:a16="http://schemas.microsoft.com/office/drawing/2014/main" id="{C9A4ED2C-7047-F031-E017-F3F396401A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1109" y="694944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8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41249" y="658368"/>
            <a:ext cx="10244866" cy="50828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ar-SA" sz="4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6000" dirty="0"/>
              <a:t>THANK YOU</a:t>
            </a:r>
            <a:endParaRPr lang="ar-SA" sz="6000" dirty="0"/>
          </a:p>
          <a:p>
            <a:pPr marL="0" indent="0" algn="ctr">
              <a:buNone/>
            </a:pPr>
            <a:endParaRPr lang="ar-SA" sz="1800" dirty="0"/>
          </a:p>
          <a:p>
            <a:pPr marL="0" indent="0" algn="ctr">
              <a:buNone/>
            </a:pPr>
            <a:r>
              <a:rPr lang="ar-SA" sz="6600" dirty="0"/>
              <a:t>شكرا</a:t>
            </a:r>
            <a:r>
              <a:rPr lang="en-US" sz="4400" dirty="0"/>
              <a:t> </a:t>
            </a:r>
          </a:p>
          <a:p>
            <a:pPr marL="0" indent="0" algn="ctr">
              <a:buNone/>
            </a:pPr>
            <a:endParaRPr lang="ar-KW" sz="4400" dirty="0"/>
          </a:p>
        </p:txBody>
      </p:sp>
      <p:pic>
        <p:nvPicPr>
          <p:cNvPr id="2" name="18v">
            <a:hlinkClick r:id="" action="ppaction://media"/>
            <a:extLst>
              <a:ext uri="{FF2B5EF4-FFF2-40B4-BE49-F238E27FC236}">
                <a16:creationId xmlns:a16="http://schemas.microsoft.com/office/drawing/2014/main" id="{A4C7484A-CE80-8265-59E0-845A56DE25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284" y="763088"/>
            <a:ext cx="1085182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1284</TotalTime>
  <Words>572</Words>
  <Application>Microsoft Office PowerPoint</Application>
  <PresentationFormat>Widescreen</PresentationFormat>
  <Paragraphs>168</Paragraphs>
  <Slides>34</Slides>
  <Notes>0</Notes>
  <HiddenSlides>0</HiddenSlides>
  <MMClips>20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Century Gothic</vt:lpstr>
      <vt:lpstr>Tahoma</vt:lpstr>
      <vt:lpstr>Wingdings 2</vt:lpstr>
      <vt:lpstr>Austin</vt:lpstr>
      <vt:lpstr>HOW TO SPEAK ARABIC OR ENGLISH </vt:lpstr>
      <vt:lpstr>PowerPoint Presentation</vt:lpstr>
      <vt:lpstr> What are the conditions for communication operations.   What are the skills of speech.</vt:lpstr>
      <vt:lpstr>PowerPoint Presentation</vt:lpstr>
      <vt:lpstr>PowerPoint Presentation</vt:lpstr>
      <vt:lpstr>Communication skills :</vt:lpstr>
      <vt:lpstr>PowerPoint Presentation</vt:lpstr>
      <vt:lpstr>What are the elements of a communication process:</vt:lpstr>
      <vt:lpstr>Type of communication:</vt:lpstr>
      <vt:lpstr>Effective communication check list:</vt:lpstr>
      <vt:lpstr>PowerPoint Presentation</vt:lpstr>
      <vt:lpstr>PowerPoint Presentation</vt:lpstr>
      <vt:lpstr>PowerPoint Presentation</vt:lpstr>
      <vt:lpstr>Preparation</vt:lpstr>
      <vt:lpstr>EXAMPLE : I.V FLUID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: Dressing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word need to use: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SPEAK ARABIC</dc:title>
  <dc:creator>DELL</dc:creator>
  <cp:lastModifiedBy>DELL</cp:lastModifiedBy>
  <cp:revision>87</cp:revision>
  <dcterms:created xsi:type="dcterms:W3CDTF">2023-11-03T17:31:23Z</dcterms:created>
  <dcterms:modified xsi:type="dcterms:W3CDTF">2024-09-25T16:59:32Z</dcterms:modified>
</cp:coreProperties>
</file>